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08283126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08283126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0d97a9ad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0d97a9ad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d97a9ad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d97a9ad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0d97a9ad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0d97a9ad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0d97a9ad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0d97a9ad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0d97a9ad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0d97a9ad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0d97a9ad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0d97a9ad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08283126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08283126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08283126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08283126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08283126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08283126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08283126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08283126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0d97a9ad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0d97a9ad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0d97a9ad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0d97a9ad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0d97a9ad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0d97a9ad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08283126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08283126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0d97a9ad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0d97a9ad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fe1b2b8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fe1b2b8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0d97a9ad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90d97a9ad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0d97a9ad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0d97a9ad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0d97a9ad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0d97a9ad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0d97a9ad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0d97a9ad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08283126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08283126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0d97a9ad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0d97a9ad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fe1b2b8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fe1b2b8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fe1b2b8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fe1b2b8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fe1b2b8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fe1b2b8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fe1b2b8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fe1b2b8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fe1b2b86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fe1b2b8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fe1b2b86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fe1b2b86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fe1b2b86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fe1b2b86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fe1b2b86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fe1b2b86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fe1b2b86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fe1b2b86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08283126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08283126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fe1b2b86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fe1b2b86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fe1b2b86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fe1b2b8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fe1b2b86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fe1b2b86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08283126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908283126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fe1b2b86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fe1b2b86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fe1b2b86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4fe1b2b86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fe1b2b86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fe1b2b86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fe1b2b86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4fe1b2b86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fe1b2b86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fe1b2b86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fe1b2b86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fe1b2b86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08283126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08283126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fe1b2b86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4fe1b2b86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921b675e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921b675e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fe1b2b86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4fe1b2b86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21b675e8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21b675e8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21b675e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21b675e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921b675e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921b675e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21b675e8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921b675e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21b675e8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921b675e8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921b675e8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921b675e8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fe1b2b86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4fe1b2b86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08283126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08283126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921b675e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921b675e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08283126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908283126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08283126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08283126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0d97a9a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0d97a9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0d97a9ad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0d97a9ad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"/>
          <p:cNvGrpSpPr/>
          <p:nvPr/>
        </p:nvGrpSpPr>
        <p:grpSpPr>
          <a:xfrm>
            <a:off x="9068105" y="1"/>
            <a:ext cx="0" cy="5024086"/>
            <a:chOff x="8042" y="0"/>
            <a:chExt cx="0" cy="5920"/>
          </a:xfrm>
        </p:grpSpPr>
        <p:sp>
          <p:nvSpPr>
            <p:cNvPr id="20" name="Google Shape;20;p2"/>
            <p:cNvSpPr/>
            <p:nvPr/>
          </p:nvSpPr>
          <p:spPr>
            <a:xfrm>
              <a:off x="8042" y="4420"/>
              <a:ext cx="0" cy="1500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42" y="1473"/>
              <a:ext cx="0" cy="1500"/>
            </a:xfrm>
            <a:prstGeom prst="rect">
              <a:avLst/>
            </a:prstGeom>
            <a:solidFill>
              <a:srgbClr val="DC045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42" y="2947"/>
              <a:ext cx="0" cy="1500"/>
            </a:xfrm>
            <a:prstGeom prst="rect">
              <a:avLst/>
            </a:prstGeom>
            <a:solidFill>
              <a:srgbClr val="5BBBB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042" y="0"/>
              <a:ext cx="0" cy="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15627" y="5002021"/>
            <a:ext cx="9144000" cy="141600"/>
          </a:xfrm>
          <a:prstGeom prst="rect">
            <a:avLst/>
          </a:prstGeom>
          <a:gradFill>
            <a:gsLst>
              <a:gs pos="0">
                <a:srgbClr val="EEEEEE">
                  <a:alpha val="80000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6901538" y="5027136"/>
            <a:ext cx="2228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 (C) DeNA Co.,Ltd. All Rights Reserved.</a:t>
            </a:r>
            <a:endParaRPr sz="700"/>
          </a:p>
        </p:txBody>
      </p:sp>
      <p:pic>
        <p:nvPicPr>
          <p:cNvPr descr="dena_ppt_logo" id="26" name="Google Shape;2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2617" y="3597269"/>
            <a:ext cx="3240363" cy="101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4911332" y="407696"/>
            <a:ext cx="4012800" cy="246900"/>
          </a:xfrm>
          <a:prstGeom prst="rect">
            <a:avLst/>
          </a:prstGeom>
          <a:solidFill>
            <a:srgbClr val="DC0451"/>
          </a:solidFill>
          <a:ln cap="flat" cmpd="sng" w="25400">
            <a:solidFill>
              <a:srgbClr val="DC04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100" lIns="48200" spcFirstLastPara="1" rIns="48200" wrap="square" tIns="24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Confidential</a:t>
            </a:r>
            <a:endParaRPr b="1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4774038" y="1773939"/>
            <a:ext cx="40506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3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4774038" y="1242343"/>
            <a:ext cx="405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lvl="0" algn="l">
              <a:spcBef>
                <a:spcPts val="900"/>
              </a:spcBef>
              <a:spcAft>
                <a:spcPts val="0"/>
              </a:spcAft>
              <a:buSzPts val="1500"/>
              <a:buFont typeface="Noto Sans Symbols"/>
              <a:buNone/>
              <a:defRPr b="1"/>
            </a:lvl1pPr>
            <a:lvl2pPr lvl="1" algn="l">
              <a:spcBef>
                <a:spcPts val="900"/>
              </a:spcBef>
              <a:spcAft>
                <a:spcPts val="0"/>
              </a:spcAft>
              <a:buSzPts val="900"/>
              <a:buChar char="⁃"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lvl="5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636" y="3600618"/>
            <a:ext cx="5486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636" y="459601"/>
            <a:ext cx="5486100" cy="30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636" y="4025894"/>
            <a:ext cx="5486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700"/>
              <a:buNone/>
              <a:defRPr sz="7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600"/>
              <a:buNone/>
              <a:defRPr sz="6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&#10;縦書きテキスト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2616446" y="-1725725"/>
            <a:ext cx="3911100" cy="87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85750" lvl="0" marL="457200" algn="l">
              <a:spcBef>
                <a:spcPts val="900"/>
              </a:spcBef>
              <a:spcAft>
                <a:spcPts val="0"/>
              </a:spcAft>
              <a:buSzPts val="900"/>
              <a:buChar char="■"/>
              <a:defRPr/>
            </a:lvl1pPr>
            <a:lvl2pPr indent="-285750" lvl="1" marL="914400" algn="l">
              <a:spcBef>
                <a:spcPts val="900"/>
              </a:spcBef>
              <a:spcAft>
                <a:spcPts val="0"/>
              </a:spcAft>
              <a:buSzPts val="900"/>
              <a:buChar char="⁃"/>
              <a:defRPr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 rot="5400000">
            <a:off x="5631296" y="1289330"/>
            <a:ext cx="44136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1223377" y="-834820"/>
            <a:ext cx="4413600" cy="6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85750" lvl="0" marL="457200" algn="l">
              <a:spcBef>
                <a:spcPts val="900"/>
              </a:spcBef>
              <a:spcAft>
                <a:spcPts val="0"/>
              </a:spcAft>
              <a:buSzPts val="900"/>
              <a:buChar char="■"/>
              <a:defRPr/>
            </a:lvl1pPr>
            <a:lvl2pPr indent="-285750" lvl="1" marL="914400" algn="l">
              <a:spcBef>
                <a:spcPts val="900"/>
              </a:spcBef>
              <a:spcAft>
                <a:spcPts val="0"/>
              </a:spcAft>
              <a:buSzPts val="900"/>
              <a:buChar char="⁃"/>
              <a:defRPr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ll">
  <p:cSld name="nul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9265451" y="5214938"/>
            <a:ext cx="42900" cy="429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1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  <a:defRPr/>
            </a:lvl1pPr>
            <a:lvl2pPr indent="-323850" lvl="1" marL="91440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500"/>
              <a:buChar char="⁃"/>
              <a:defRPr/>
            </a:lvl2pPr>
            <a:lvl3pPr indent="-31115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indent="-31115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Char char="⁃"/>
              <a:defRPr/>
            </a:lvl4pPr>
            <a:lvl5pPr indent="-29845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22189" y="3305101"/>
            <a:ext cx="7772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sz="21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2189" y="2179960"/>
            <a:ext cx="7772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7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217662" y="673075"/>
            <a:ext cx="43008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algn="l">
              <a:spcBef>
                <a:spcPts val="900"/>
              </a:spcBef>
              <a:spcAft>
                <a:spcPts val="0"/>
              </a:spcAft>
              <a:buSzPts val="1500"/>
              <a:buChar char="■"/>
              <a:defRPr sz="1500"/>
            </a:lvl1pPr>
            <a:lvl2pPr indent="-311150" lvl="1" marL="914400" algn="l">
              <a:spcBef>
                <a:spcPts val="900"/>
              </a:spcBef>
              <a:spcAft>
                <a:spcPts val="0"/>
              </a:spcAft>
              <a:buSzPts val="1300"/>
              <a:buChar char="⁃"/>
              <a:defRPr sz="1300"/>
            </a:lvl2pPr>
            <a:lvl3pPr indent="-2984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 sz="900"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625582" y="673075"/>
            <a:ext cx="4300800" cy="3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algn="l">
              <a:spcBef>
                <a:spcPts val="900"/>
              </a:spcBef>
              <a:spcAft>
                <a:spcPts val="0"/>
              </a:spcAft>
              <a:buSzPts val="1500"/>
              <a:buChar char="■"/>
              <a:defRPr sz="1500"/>
            </a:lvl1pPr>
            <a:lvl2pPr indent="-311150" lvl="1" marL="914400" algn="l">
              <a:spcBef>
                <a:spcPts val="900"/>
              </a:spcBef>
              <a:spcAft>
                <a:spcPts val="0"/>
              </a:spcAft>
              <a:buSzPts val="1300"/>
              <a:buChar char="⁃"/>
              <a:defRPr sz="1300"/>
            </a:lvl2pPr>
            <a:lvl3pPr indent="-2984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857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⁃"/>
              <a:defRPr sz="900"/>
            </a:lvl4pPr>
            <a:lvl5pPr indent="-2857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647" y="205941"/>
            <a:ext cx="822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57647" y="1151093"/>
            <a:ext cx="40395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300"/>
              <a:buNone/>
              <a:defRPr b="1" sz="13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1100"/>
              <a:buNone/>
              <a:defRPr b="1" sz="11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57647" y="1630784"/>
            <a:ext cx="40395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11150" lvl="0" marL="457200" algn="l">
              <a:spcBef>
                <a:spcPts val="900"/>
              </a:spcBef>
              <a:spcAft>
                <a:spcPts val="0"/>
              </a:spcAft>
              <a:buSzPts val="1300"/>
              <a:buChar char="■"/>
              <a:defRPr sz="1300"/>
            </a:lvl1pPr>
            <a:lvl2pPr indent="-298450" lvl="1" marL="914400" algn="l">
              <a:spcBef>
                <a:spcPts val="900"/>
              </a:spcBef>
              <a:spcAft>
                <a:spcPts val="0"/>
              </a:spcAft>
              <a:buSzPts val="1100"/>
              <a:buChar char="⁃"/>
              <a:defRPr sz="1100"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⁃"/>
              <a:defRPr sz="800"/>
            </a:lvl4pPr>
            <a:lvl5pPr indent="-2794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4644558" y="1151093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1300"/>
              <a:buNone/>
              <a:defRPr b="1" sz="13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1100"/>
              <a:buNone/>
              <a:defRPr b="1" sz="11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8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4644558" y="163078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11150" lvl="0" marL="457200" algn="l">
              <a:spcBef>
                <a:spcPts val="900"/>
              </a:spcBef>
              <a:spcAft>
                <a:spcPts val="0"/>
              </a:spcAft>
              <a:buSzPts val="1300"/>
              <a:buChar char="■"/>
              <a:defRPr sz="1300"/>
            </a:lvl1pPr>
            <a:lvl2pPr indent="-298450" lvl="1" marL="914400" algn="l">
              <a:spcBef>
                <a:spcPts val="900"/>
              </a:spcBef>
              <a:spcAft>
                <a:spcPts val="0"/>
              </a:spcAft>
              <a:buSzPts val="1100"/>
              <a:buChar char="⁃"/>
              <a:defRPr sz="1100"/>
            </a:lvl2pPr>
            <a:lvl3pPr indent="-2857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⁃"/>
              <a:defRPr sz="800"/>
            </a:lvl4pPr>
            <a:lvl5pPr indent="-2794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8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&#10;コンテンツ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647" y="205105"/>
            <a:ext cx="3008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100" lIns="48200" spcFirstLastPara="1" rIns="48200" wrap="square" tIns="94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575227" y="205104"/>
            <a:ext cx="5111100" cy="4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36550" lvl="0" marL="457200" algn="l">
              <a:spcBef>
                <a:spcPts val="900"/>
              </a:spcBef>
              <a:spcAft>
                <a:spcPts val="0"/>
              </a:spcAft>
              <a:buSzPts val="1700"/>
              <a:buChar char="■"/>
              <a:defRPr sz="1700"/>
            </a:lvl1pPr>
            <a:lvl2pPr indent="-323850" lvl="1" marL="914400" algn="l">
              <a:spcBef>
                <a:spcPts val="900"/>
              </a:spcBef>
              <a:spcAft>
                <a:spcPts val="0"/>
              </a:spcAft>
              <a:buSzPts val="1500"/>
              <a:buChar char="⁃"/>
              <a:defRPr sz="1500"/>
            </a:lvl2pPr>
            <a:lvl3pPr indent="-31115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indent="-29845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⁃"/>
              <a:defRPr sz="1100"/>
            </a:lvl4pPr>
            <a:lvl5pPr indent="-29845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SzPts val="700"/>
              <a:buNone/>
              <a:defRPr sz="11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647" y="1076586"/>
            <a:ext cx="3008100" cy="3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SzPts val="700"/>
              <a:buNone/>
              <a:defRPr sz="700"/>
            </a:lvl1pPr>
            <a:lvl2pPr indent="-228600" lvl="1" marL="914400" algn="l">
              <a:spcBef>
                <a:spcPts val="900"/>
              </a:spcBef>
              <a:spcAft>
                <a:spcPts val="0"/>
              </a:spcAft>
              <a:buSzPts val="600"/>
              <a:buNone/>
              <a:defRPr sz="600"/>
            </a:lvl2pPr>
            <a:lvl3pPr indent="-228600" lvl="2" marL="1371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6pPr>
            <a:lvl7pPr indent="-228600" lvl="6" marL="32004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7pPr>
            <a:lvl8pPr indent="-228600" lvl="7" marL="36576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8pPr>
            <a:lvl9pPr indent="-228600" lvl="8" marL="411480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500"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1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856024" y="4850495"/>
            <a:ext cx="2601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7" name="Google Shape;7;p1"/>
          <p:cNvGrpSpPr/>
          <p:nvPr/>
        </p:nvGrpSpPr>
        <p:grpSpPr>
          <a:xfrm>
            <a:off x="-558" y="5000319"/>
            <a:ext cx="9245024" cy="121401"/>
            <a:chOff x="0" y="5973"/>
            <a:chExt cx="8282" cy="145"/>
          </a:xfrm>
        </p:grpSpPr>
        <p:grpSp>
          <p:nvGrpSpPr>
            <p:cNvPr id="8" name="Google Shape;8;p1"/>
            <p:cNvGrpSpPr/>
            <p:nvPr/>
          </p:nvGrpSpPr>
          <p:grpSpPr>
            <a:xfrm rot="-5400000">
              <a:off x="4112" y="1860"/>
              <a:ext cx="2" cy="8228"/>
              <a:chOff x="8110" y="0"/>
              <a:chExt cx="1" cy="5920"/>
            </a:xfrm>
          </p:grpSpPr>
          <p:sp>
            <p:nvSpPr>
              <p:cNvPr id="9" name="Google Shape;9;p1"/>
              <p:cNvSpPr/>
              <p:nvPr/>
            </p:nvSpPr>
            <p:spPr>
              <a:xfrm rot="5400000">
                <a:off x="7360" y="5170"/>
                <a:ext cx="1500" cy="0"/>
              </a:xfrm>
              <a:prstGeom prst="rect">
                <a:avLst/>
              </a:prstGeom>
              <a:solidFill>
                <a:srgbClr val="FF79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 rot="5400000">
                <a:off x="7361" y="2222"/>
                <a:ext cx="1500" cy="0"/>
              </a:xfrm>
              <a:prstGeom prst="rect">
                <a:avLst/>
              </a:prstGeom>
              <a:solidFill>
                <a:srgbClr val="DC045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 rot="5400000">
                <a:off x="7360" y="3697"/>
                <a:ext cx="1500" cy="0"/>
              </a:xfrm>
              <a:prstGeom prst="rect">
                <a:avLst/>
              </a:prstGeom>
              <a:solidFill>
                <a:srgbClr val="5BBBB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 rot="5400000">
                <a:off x="7361" y="750"/>
                <a:ext cx="1500" cy="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dena_ppt_logo" id="13" name="Google Shape;13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68" y="6005"/>
              <a:ext cx="272" cy="1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"/>
            <p:cNvSpPr/>
            <p:nvPr/>
          </p:nvSpPr>
          <p:spPr>
            <a:xfrm>
              <a:off x="6182" y="6005"/>
              <a:ext cx="2100" cy="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CN" sz="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Copyright (C) DeNA Co.,Ltd. All Rights Reserved.</a:t>
              </a:r>
              <a:endParaRPr sz="700"/>
            </a:p>
          </p:txBody>
        </p:sp>
      </p:grpSp>
      <p:sp>
        <p:nvSpPr>
          <p:cNvPr id="15" name="Google Shape;15;p1"/>
          <p:cNvSpPr txBox="1"/>
          <p:nvPr>
            <p:ph type="title"/>
          </p:nvPr>
        </p:nvSpPr>
        <p:spPr>
          <a:xfrm>
            <a:off x="213197" y="174966"/>
            <a:ext cx="79029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48200" spcFirstLastPara="1" rIns="48200" wrap="square" tIns="94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" type="body"/>
          </p:nvPr>
        </p:nvSpPr>
        <p:spPr>
          <a:xfrm>
            <a:off x="217662" y="676424"/>
            <a:ext cx="87087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48200" spcFirstLastPara="1" rIns="48200" wrap="square" tIns="24100">
            <a:noAutofit/>
          </a:bodyPr>
          <a:lstStyle>
            <a:lvl1pPr indent="-323850" lvl="0" marL="457200" marR="0" rtl="0" algn="l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  <a:defRPr b="0" i="0" sz="15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32385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Meiryo"/>
              <a:buChar char="⁃"/>
              <a:defRPr b="0" i="0" sz="15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11150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31115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iryo"/>
              <a:buChar char="⁃"/>
              <a:defRPr b="0" i="0" sz="13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298450" lvl="4" marL="22860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228600" lvl="5" marL="27432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300"/>
              </a:spcBef>
              <a:spcAft>
                <a:spcPts val="0"/>
              </a:spcAft>
              <a:buSzPts val="7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/>
        </p:nvSpPr>
        <p:spPr>
          <a:xfrm>
            <a:off x="6850192" y="-837"/>
            <a:ext cx="2293800" cy="134700"/>
          </a:xfrm>
          <a:prstGeom prst="rect">
            <a:avLst/>
          </a:prstGeom>
          <a:solidFill>
            <a:srgbClr val="DC0451"/>
          </a:solidFill>
          <a:ln>
            <a:noFill/>
          </a:ln>
        </p:spPr>
        <p:txBody>
          <a:bodyPr anchorCtr="1" anchor="ctr" bIns="13300" lIns="48200" spcFirstLastPara="1" rIns="48200" wrap="square" tIns="133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CN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Confidential</a:t>
            </a:r>
            <a:endParaRPr b="1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8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7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Relationship Id="rId5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53.png"/><Relationship Id="rId5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71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7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Relationship Id="rId4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8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8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Relationship Id="rId4" Type="http://schemas.openxmlformats.org/officeDocument/2006/relationships/image" Target="../media/image8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hyperlink" Target="https://plastichub.unity.cn/unity-tech-cn/Unity-Openday/raw/branch/main...Unity%E4%B8%8A%E6%B5%B7%E6%8A%80%E6%9C%AF%E5%BC%80%E6%94%BE%E6%97%A5/08%20%E5%9F%BA%E4%BA%8EUnity%20SRP%E7%9A%84render%20graph%20%E6%9D%8E%E7%9F%A5%E6%B4%8B.pdf" TargetMode="External"/><Relationship Id="rId10" Type="http://schemas.openxmlformats.org/officeDocument/2006/relationships/hyperlink" Target="https://nfrechette.github.io/2015/05/21/linear_allocator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plastichub.unity.cn/unity-tech-cn/Unity-Openday/raw/branch/main...Unity%E4%B8%8A%E6%B5%B7%E6%8A%80%E6%9C%AF%E5%BC%80%E6%94%BE%E6%97%A5/08%20%E5%9F%BA%E4%BA%8EUnity%20SRP%E7%9A%84render%20graph%20%E6%9D%8E%E7%9F%A5%E6%B4%8B.pdf" TargetMode="External"/><Relationship Id="rId4" Type="http://schemas.openxmlformats.org/officeDocument/2006/relationships/hyperlink" Target="https://www.gdcvault.com/play/1024612/FrameGraph-Extensible-Rendering-Architecture-in" TargetMode="External"/><Relationship Id="rId9" Type="http://schemas.openxmlformats.org/officeDocument/2006/relationships/hyperlink" Target="https://gpuopen.com/learn/vulkan-barriers-explained/" TargetMode="External"/><Relationship Id="rId5" Type="http://schemas.openxmlformats.org/officeDocument/2006/relationships/hyperlink" Target="https://developer.nvidia.com/sites/default/files/akamai/gameworks/blog/munich/mschott_vulkan_multi_threading.pdf" TargetMode="External"/><Relationship Id="rId6" Type="http://schemas.openxmlformats.org/officeDocument/2006/relationships/hyperlink" Target="https://www.youtube.com/watch?v=mdPeXJ0eiGc" TargetMode="External"/><Relationship Id="rId7" Type="http://schemas.openxmlformats.org/officeDocument/2006/relationships/hyperlink" Target="https://www.gdcvault.com/play/1028845/Open-Source-Game-Development-Summit" TargetMode="External"/><Relationship Id="rId8" Type="http://schemas.openxmlformats.org/officeDocument/2006/relationships/hyperlink" Target="https://zhuanlan.zhihu.com/p/3652218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2546688" y="1276014"/>
            <a:ext cx="4050600" cy="1233900"/>
          </a:xfrm>
          <a:prstGeom prst="rect">
            <a:avLst/>
          </a:prstGeom>
        </p:spPr>
        <p:txBody>
          <a:bodyPr anchorCtr="0" anchor="ctr" bIns="24100" lIns="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</a:t>
            </a:r>
            <a:r>
              <a:rPr lang="zh-CN"/>
              <a:t>rame/Render Graph浅析</a:t>
            </a:r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4798913" y="2838243"/>
            <a:ext cx="4050600" cy="493200"/>
          </a:xfrm>
          <a:prstGeom prst="rect">
            <a:avLst/>
          </a:prstGeom>
        </p:spPr>
        <p:txBody>
          <a:bodyPr anchorCtr="0" anchor="ctr" bIns="24100" lIns="48200" spcFirstLastPara="1" rIns="48200" wrap="square" tIns="24100">
            <a:noAutofit/>
          </a:bodyPr>
          <a:lstStyle/>
          <a:p>
            <a:pPr indent="0" lvl="0" marL="0" rtl="0" algn="r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吃吃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资源生命周期管理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b="1" lang="zh-CN"/>
              <a:t>OnCameraSetup</a:t>
            </a:r>
            <a:r>
              <a:rPr lang="zh-CN"/>
              <a:t> -&gt; invoke stack : renderer.Execute -&gt; RenderSingleCamera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/>
              <a:t>Configure</a:t>
            </a:r>
            <a:r>
              <a:rPr lang="zh-CN"/>
              <a:t> -&gt; invoke stack : renderer.ExecuteRenderPass -&gt; renderer.Execute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/>
              <a:t>Execute</a:t>
            </a:r>
            <a:endParaRPr b="1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zh-CN"/>
              <a:t>OnCameraCleanup</a:t>
            </a:r>
            <a:r>
              <a:rPr lang="zh-CN"/>
              <a:t> -&gt; invoke stack : InternalFinishRendering(</a:t>
            </a:r>
            <a:r>
              <a:rPr lang="zh-CN">
                <a:solidFill>
                  <a:srgbClr val="DC0451"/>
                </a:solidFill>
              </a:rPr>
              <a:t>after rendering all passes</a:t>
            </a:r>
            <a:r>
              <a:rPr lang="zh-CN"/>
              <a:t>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  </a:t>
            </a:r>
            <a:r>
              <a:rPr lang="zh-CN"/>
              <a:t>这种组织方式下，对于资源生命周期只能做到粗粒度的管理，很难最大化利用内存空间。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  例如ShadowmapPass，在</a:t>
            </a:r>
            <a:r>
              <a:rPr b="1" lang="zh-CN"/>
              <a:t>OnCameraSetup</a:t>
            </a:r>
            <a:r>
              <a:rPr lang="zh-CN"/>
              <a:t>时创建一个RT，在</a:t>
            </a:r>
            <a:r>
              <a:rPr b="1" lang="zh-CN"/>
              <a:t>OnCameraCleanup</a:t>
            </a:r>
            <a:r>
              <a:rPr lang="zh-CN"/>
              <a:t>的时候释放RT，这个RT的生命周期实际上持续了</a:t>
            </a:r>
            <a:r>
              <a:rPr b="1" lang="zh-CN"/>
              <a:t>整个相机的渲染过程</a:t>
            </a:r>
            <a:r>
              <a:rPr lang="zh-CN"/>
              <a:t>。但实际上，我们只需要在</a:t>
            </a:r>
            <a:r>
              <a:rPr b="1" lang="zh-CN"/>
              <a:t>ShadowmapPass</a:t>
            </a:r>
            <a:r>
              <a:rPr lang="zh-CN"/>
              <a:t>跟</a:t>
            </a:r>
            <a:r>
              <a:rPr b="1" lang="zh-CN"/>
              <a:t>RenderScenePass</a:t>
            </a:r>
            <a:r>
              <a:rPr lang="zh-CN"/>
              <a:t>用到。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URP的S</a:t>
            </a:r>
            <a:r>
              <a:rPr lang="zh-CN"/>
              <a:t>hadowCasterPass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资源和渲染框架强耦合。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拓展性不高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资源很难重复利用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594238"/>
            <a:ext cx="4044650" cy="42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926" y="2877400"/>
            <a:ext cx="4426274" cy="19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资源生命周期管理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813" y="537350"/>
            <a:ext cx="6486350" cy="20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63" y="2689325"/>
            <a:ext cx="7109279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</a:t>
            </a:r>
            <a:r>
              <a:rPr lang="zh-CN"/>
              <a:t>ass组织管理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9581"/>
            <a:ext cx="8839196" cy="313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Pass组织管理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6856"/>
            <a:ext cx="8839202" cy="4032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Vulkan Implementation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50" y="671850"/>
            <a:ext cx="3348974" cy="25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50" y="3293352"/>
            <a:ext cx="3348976" cy="91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925" y="671850"/>
            <a:ext cx="3348974" cy="252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0925" y="3312473"/>
            <a:ext cx="3748624" cy="8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416625" y="4357550"/>
            <a:ext cx="84813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Consider source stage as a 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producer 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and destination stage as a 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consumer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新的</a:t>
            </a:r>
            <a:r>
              <a:rPr lang="zh-CN"/>
              <a:t>管线架构需求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25" y="557431"/>
            <a:ext cx="7832742" cy="43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698712" y="192463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概念提出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什么是FrameGraph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F</a:t>
            </a:r>
            <a:r>
              <a:rPr lang="zh-CN"/>
              <a:t>rameGraph最早是由寒霜引擎在2017年提出来的一套新的渲染框架。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在早期API中，资源的依赖关系和渲染准备工作的检查是由驱动层来帮我们处理的，但是这会给驱动带来额外的消耗。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现代API把更多的权限开放给用户，也意味着用户需要自己处理好资源依赖关系，确保能够正确的执行渲染。好处就是，驱动不需要做很多额外检查性工作，并且做到了多线程渲染友好。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基于现代图形API（DX12 </a:t>
            </a:r>
            <a:r>
              <a:rPr lang="zh-CN"/>
              <a:t>Metal </a:t>
            </a:r>
            <a:r>
              <a:rPr i="1" lang="zh-CN" sz="1000"/>
              <a:t>2014  </a:t>
            </a:r>
            <a:r>
              <a:rPr lang="zh-CN"/>
              <a:t>Vulkan </a:t>
            </a:r>
            <a:r>
              <a:rPr i="1" lang="zh-CN" sz="1000"/>
              <a:t>2016</a:t>
            </a:r>
            <a:r>
              <a:rPr lang="zh-CN"/>
              <a:t>）-&gt; 多线程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由RenderPass和Resources构成 -&gt; 数据驱动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有向无环图 -&gt; 依赖关系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核心：多线程渲染 （CPU主频提升带来功耗问题，多核是一个更有性价比的选择）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</a:t>
            </a:r>
            <a:r>
              <a:rPr lang="zh-CN"/>
              <a:t>rame</a:t>
            </a:r>
            <a:r>
              <a:rPr lang="zh-CN"/>
              <a:t>G</a:t>
            </a:r>
            <a:r>
              <a:rPr lang="zh-CN"/>
              <a:t>raph中的Frame和Graph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在</a:t>
            </a:r>
            <a:r>
              <a:rPr lang="zh-CN"/>
              <a:t>一次渲染帧（</a:t>
            </a:r>
            <a:r>
              <a:rPr b="1" lang="zh-CN" sz="1700">
                <a:latin typeface="Calibri"/>
                <a:ea typeface="Calibri"/>
                <a:cs typeface="Calibri"/>
                <a:sym typeface="Calibri"/>
              </a:rPr>
              <a:t>Frame</a:t>
            </a:r>
            <a:r>
              <a:rPr lang="zh-CN"/>
              <a:t>）之间，渲染Pass和资源信息基本上是固定的（CPU-&gt;GPU），因此可以很容易的提取出来一个关于Pass之间和资源依赖关系的图（</a:t>
            </a:r>
            <a:r>
              <a:rPr b="1" lang="zh-CN" sz="1700">
                <a:latin typeface="Calibri"/>
                <a:ea typeface="Calibri"/>
                <a:cs typeface="Calibri"/>
                <a:sym typeface="Calibri"/>
              </a:rPr>
              <a:t>Graph</a:t>
            </a:r>
            <a:r>
              <a:rPr lang="zh-CN"/>
              <a:t>）。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413" y="1263501"/>
            <a:ext cx="7075174" cy="35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目录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传统管线架构的</a:t>
            </a:r>
            <a:r>
              <a:rPr lang="zh-CN"/>
              <a:t>痛点问题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概念提出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工程实现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寒霜引擎的FrameGraph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Unity中的RenderGraph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/>
              <a:t>Cocos中的RenderGraph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 strike="sngStrike"/>
              <a:t>Unreal的RenderDependencyGraph</a:t>
            </a:r>
            <a:endParaRPr strike="sngStrike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zh-CN" strike="sngStrike"/>
              <a:t>FilaEngine的RenderGraph</a:t>
            </a:r>
            <a:endParaRPr strike="sngStrike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总结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CN"/>
              <a:t>参考资料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Frame Graph vs Render Graph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75" y="542531"/>
            <a:ext cx="8525059" cy="436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Frame Graph vs Render Graph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88" y="572356"/>
            <a:ext cx="8596632" cy="436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FrameGraph vs RenderGraph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FrameGraph</a:t>
            </a:r>
            <a:r>
              <a:rPr lang="zh-CN"/>
              <a:t>可以理解为是管线架构的一种设计思想，而RenderGraph则是在渲染管线上的具体实现。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主要分三个阶段：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Setup Phase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Compile Phase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Execute Phase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698700" y="2056642"/>
            <a:ext cx="7746600" cy="7317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寒霜引擎的FrameGraph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架构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F</a:t>
            </a:r>
            <a:r>
              <a:rPr lang="zh-CN"/>
              <a:t>rame Graph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Transient Resource System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212" y="1232200"/>
            <a:ext cx="6313576" cy="35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698700" y="2056642"/>
            <a:ext cx="7746600" cy="7317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</a:t>
            </a:r>
            <a:r>
              <a:rPr lang="zh-CN"/>
              <a:t>rameGraph</a:t>
            </a:r>
            <a:r>
              <a:rPr lang="zh-CN"/>
              <a:t>-S</a:t>
            </a:r>
            <a:r>
              <a:rPr lang="zh-CN"/>
              <a:t>etup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</a:t>
            </a:r>
            <a:r>
              <a:rPr lang="zh-CN"/>
              <a:t>etup Phase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631"/>
            <a:ext cx="8839202" cy="274622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>
            <a:off x="159175" y="3387550"/>
            <a:ext cx="88593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这个阶段不会生成任何的GPU命令，只做数据的声明。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对于资源，也不会立即创建，而是声明Descriptor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</a:t>
            </a:r>
            <a:r>
              <a:rPr lang="zh-CN"/>
              <a:t>esources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217650" y="3233350"/>
            <a:ext cx="8708700" cy="13509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常规资源需要区分操作类型，比如读，写，创建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对于特殊的资源，需要标记Side-Effect，例如从GPU回读的资源，一些持久化的资源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标记的目的是为了细致化的管理生命周期和计算依赖关系。</a:t>
            </a:r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750" y="627081"/>
            <a:ext cx="5646404" cy="2453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</a:t>
            </a:r>
            <a:r>
              <a:rPr lang="zh-CN"/>
              <a:t>esources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88" y="589081"/>
            <a:ext cx="7818415" cy="436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</a:t>
            </a:r>
            <a:r>
              <a:rPr lang="zh-CN"/>
              <a:t>esources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061113"/>
            <a:ext cx="4298375" cy="30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100" y="1226975"/>
            <a:ext cx="4563876" cy="26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673837" y="202413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传统管线架构的痛点问题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698700" y="2056642"/>
            <a:ext cx="7746600" cy="7317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</a:t>
            </a:r>
            <a:r>
              <a:rPr lang="zh-CN"/>
              <a:t>rameGraph-</a:t>
            </a:r>
            <a:r>
              <a:rPr lang="zh-CN"/>
              <a:t>C</a:t>
            </a:r>
            <a:r>
              <a:rPr lang="zh-CN"/>
              <a:t>ompile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Compile</a:t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5277800" y="673075"/>
            <a:ext cx="3755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根据资源依赖关系，剔除不必要的Pass，好处是添加Pass的时候可以更加轻松豪放。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计算资源生命周期，做到细致化管理，如前文案例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分配资源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⁃"/>
            </a:pPr>
            <a:r>
              <a:rPr lang="zh-CN"/>
              <a:t>贪婪原则（</a:t>
            </a:r>
            <a:r>
              <a:rPr lang="zh-CN">
                <a:solidFill>
                  <a:srgbClr val="38761D"/>
                </a:solidFill>
              </a:rPr>
              <a:t>只是分配虚拟内存</a:t>
            </a:r>
            <a:r>
              <a:rPr lang="zh-CN"/>
              <a:t>）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⁃"/>
            </a:pPr>
            <a:r>
              <a:rPr lang="zh-CN"/>
              <a:t>灵活管理生命周期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⁃"/>
            </a:pPr>
            <a:r>
              <a:rPr lang="zh-CN"/>
              <a:t>异步计算需要延长生命周期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⁃"/>
            </a:pPr>
            <a:r>
              <a:rPr lang="zh-CN"/>
              <a:t>继承资源（</a:t>
            </a:r>
            <a:r>
              <a:rPr lang="zh-CN" sz="1300">
                <a:solidFill>
                  <a:srgbClr val="666666"/>
                </a:solidFill>
              </a:rPr>
              <a:t>比如后续pass需要读某种格式的buffer，那么写buffer的pass可以直接推导出需要创建什么格式</a:t>
            </a:r>
            <a:r>
              <a:rPr lang="zh-CN"/>
              <a:t>）</a:t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25" y="1104543"/>
            <a:ext cx="4973008" cy="3048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</a:t>
            </a:r>
            <a:r>
              <a:rPr lang="zh-CN"/>
              <a:t>rameGraph数据结构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4572000" y="1087650"/>
            <a:ext cx="4354200" cy="29682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R</a:t>
            </a:r>
            <a:r>
              <a:rPr lang="zh-CN"/>
              <a:t>enderPass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  -used resources list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RenderPassList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ResourcesRegistryList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对于每个Pass，使用到的资源，都只存对于ResourcesRegistryList的索引</a:t>
            </a:r>
            <a:endParaRPr/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75" y="1628356"/>
            <a:ext cx="4267206" cy="188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698700" y="2056642"/>
            <a:ext cx="7746600" cy="7317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</a:t>
            </a:r>
            <a:r>
              <a:rPr lang="zh-CN"/>
              <a:t>rameGraph</a:t>
            </a:r>
            <a:r>
              <a:rPr lang="zh-CN"/>
              <a:t>-E</a:t>
            </a:r>
            <a:r>
              <a:rPr lang="zh-CN"/>
              <a:t>xecute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</a:t>
            </a:r>
            <a:r>
              <a:rPr lang="zh-CN"/>
              <a:t>xecute</a:t>
            </a:r>
            <a:endParaRPr/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通过回调去执行渲染逻辑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在实际执行的时候才去获取资源</a:t>
            </a:r>
            <a:endParaRPr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75" y="1706043"/>
            <a:ext cx="4267205" cy="184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</a:t>
            </a:r>
            <a:r>
              <a:rPr lang="zh-CN"/>
              <a:t>sync Compute</a:t>
            </a:r>
            <a:endParaRPr/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根据依赖去推导输出的Desc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半自动化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选择性加入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在主线中启动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同步点设置在第一个使用的pass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资源生命周期自动延长到同步点</a:t>
            </a:r>
            <a:endParaRPr/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75" y="534625"/>
            <a:ext cx="4055326" cy="22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75" y="3020226"/>
            <a:ext cx="4150427" cy="1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000" y="2836000"/>
            <a:ext cx="4534124" cy="1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698700" y="2056642"/>
            <a:ext cx="7746600" cy="7317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</a:t>
            </a:r>
            <a:r>
              <a:rPr lang="zh-CN"/>
              <a:t>ransient Resource System(back</a:t>
            </a:r>
            <a:r>
              <a:rPr lang="zh-CN"/>
              <a:t>-bone</a:t>
            </a:r>
            <a:r>
              <a:rPr lang="zh-CN"/>
              <a:t>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瞬态资源系统</a:t>
            </a:r>
            <a:endParaRPr/>
          </a:p>
        </p:txBody>
      </p:sp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目标：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最小化生命周期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最大化重复利用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0" y="1285743"/>
            <a:ext cx="4267205" cy="27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563" y="1744700"/>
            <a:ext cx="4409074" cy="2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0"/>
          <p:cNvSpPr txBox="1"/>
          <p:nvPr/>
        </p:nvSpPr>
        <p:spPr>
          <a:xfrm>
            <a:off x="134300" y="4158575"/>
            <a:ext cx="8819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434343"/>
                </a:solidFill>
                <a:latin typeface="Meiryo"/>
                <a:ea typeface="Meiryo"/>
                <a:cs typeface="Meiryo"/>
                <a:sym typeface="Meiryo"/>
              </a:rPr>
              <a:t>Linear allocator：提前初始化一块连续的内存，在alloc的时候，只是增加数据的下标，dealloc不做任何事情，realloc则判断size有没有变，如果变了，就改变下标。</a:t>
            </a:r>
            <a:endParaRPr sz="1000">
              <a:solidFill>
                <a:srgbClr val="43434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</a:t>
            </a:r>
            <a:r>
              <a:rPr lang="zh-CN"/>
              <a:t>ransient textures on Xbox One</a:t>
            </a:r>
            <a:endParaRPr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7081"/>
            <a:ext cx="8839200" cy="402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Aliasing Barriers</a:t>
            </a: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0" y="1607814"/>
            <a:ext cx="4101925" cy="192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050" y="943525"/>
            <a:ext cx="4606651" cy="125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050" y="2711001"/>
            <a:ext cx="4606649" cy="13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</a:t>
            </a:r>
            <a:r>
              <a:rPr lang="zh-CN"/>
              <a:t>penGL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974375" y="673075"/>
            <a:ext cx="4113600" cy="42267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API</a:t>
            </a:r>
            <a:r>
              <a:rPr lang="zh-CN" sz="1300"/>
              <a:t>隐藏了很多细节，比如同步问题（GPU内部以及GPU跟CPU的同步）：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</a:pPr>
            <a:r>
              <a:rPr lang="zh-CN" sz="1300"/>
              <a:t>数据上传GPU跟GPU绘制之间的同步（RAW）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zh-CN" sz="1300"/>
              <a:t>GPU绘制跟GPU交换Backbuffer的同步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zh-CN" sz="1300"/>
              <a:t>GPU完成一次任务到CPU准备下一帧的同步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这些细节处理，在传统API中对于用户是黑盒，导致驱动做过多的额外工作，以及不可避免的很多等待问题。</a:t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562406"/>
            <a:ext cx="4715623" cy="436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698700" y="2056642"/>
            <a:ext cx="7746600" cy="7317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Unity RenderGraph（Experimental）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</a:t>
            </a:r>
            <a:r>
              <a:rPr lang="zh-CN"/>
              <a:t>enderGraph</a:t>
            </a:r>
            <a:endParaRPr/>
          </a:p>
        </p:txBody>
      </p:sp>
      <p:sp>
        <p:nvSpPr>
          <p:cNvPr id="347" name="Google Shape;347;p54"/>
          <p:cNvSpPr txBox="1"/>
          <p:nvPr>
            <p:ph idx="1" type="body"/>
          </p:nvPr>
        </p:nvSpPr>
        <p:spPr>
          <a:xfrm>
            <a:off x="4572000" y="673075"/>
            <a:ext cx="46554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R</a:t>
            </a:r>
            <a:r>
              <a:rPr b="1" lang="zh-CN"/>
              <a:t>enderGraph</a:t>
            </a:r>
            <a:r>
              <a:rPr lang="zh-CN"/>
              <a:t>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r>
              <a:rPr lang="zh-CN" sz="1300"/>
              <a:t>Pass添加和资源注册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RenderGraphPass</a:t>
            </a:r>
            <a:r>
              <a:rPr lang="zh-CN"/>
              <a:t>：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渲染回调，resourcesRead，resourcesWrite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RenderGraphBuilder</a:t>
            </a:r>
            <a:r>
              <a:rPr lang="zh-CN"/>
              <a:t>：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设置渲染回调，设置资源Usage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RenderGraphResourceRegistry</a:t>
            </a:r>
            <a:r>
              <a:rPr lang="zh-CN"/>
              <a:t>：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资源注册列表，pass取资源通过index来这里取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RenderGraphResources</a:t>
            </a:r>
            <a:r>
              <a:rPr lang="zh-CN"/>
              <a:t>：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资源的基类，派生出TextureBuffer跟ComputeBuffer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RenderGraphResourcePool</a:t>
            </a:r>
            <a:r>
              <a:rPr lang="zh-CN"/>
              <a:t>：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资源池化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0" y="1523343"/>
            <a:ext cx="4267206" cy="209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</a:t>
            </a:r>
            <a:r>
              <a:rPr lang="zh-CN"/>
              <a:t>etup</a:t>
            </a:r>
            <a:endParaRPr/>
          </a:p>
        </p:txBody>
      </p:sp>
      <p:sp>
        <p:nvSpPr>
          <p:cNvPr id="354" name="Google Shape;354;p55"/>
          <p:cNvSpPr txBox="1"/>
          <p:nvPr>
            <p:ph idx="1" type="body"/>
          </p:nvPr>
        </p:nvSpPr>
        <p:spPr>
          <a:xfrm>
            <a:off x="4572000" y="587275"/>
            <a:ext cx="4354200" cy="1829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R</a:t>
            </a:r>
            <a:r>
              <a:rPr b="1" lang="zh-CN"/>
              <a:t>ecordAndExecute</a:t>
            </a:r>
            <a:r>
              <a:rPr lang="zh-CN"/>
              <a:t>：返回一个Disposable的结构体，在生命周期结束时会自动调用Execute方法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AddRenderPass</a:t>
            </a:r>
            <a:r>
              <a:rPr lang="zh-CN"/>
              <a:t>：返回builder，通过builder去设置渲染回调以及资源的Usage（读写）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大部分资源的注册则需要通过RenderGraph的接口去做。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587281"/>
            <a:ext cx="4267206" cy="205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88" y="2673423"/>
            <a:ext cx="4188334" cy="219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7100" y="2655575"/>
            <a:ext cx="3939100" cy="22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Compile</a:t>
            </a:r>
            <a:endParaRPr/>
          </a:p>
        </p:txBody>
      </p:sp>
      <p:sp>
        <p:nvSpPr>
          <p:cNvPr id="363" name="Google Shape;363;p56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InitializeCompilationData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CountReferences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CullUnusedPasses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CreateRendererLists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CullRendererLists(Optional)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ResourceAllocation/Synchronization</a:t>
            </a:r>
            <a:endParaRPr/>
          </a:p>
        </p:txBody>
      </p:sp>
      <p:pic>
        <p:nvPicPr>
          <p:cNvPr id="364" name="Google Shape;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750" y="1099373"/>
            <a:ext cx="4911949" cy="26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InitializeCompilationData</a:t>
            </a:r>
            <a:endParaRPr/>
          </a:p>
        </p:txBody>
      </p:sp>
      <p:pic>
        <p:nvPicPr>
          <p:cNvPr id="370" name="Google Shape;3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5" y="3060181"/>
            <a:ext cx="42291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27081"/>
            <a:ext cx="4267206" cy="218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106" y="627081"/>
            <a:ext cx="4419594" cy="78310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 txBox="1"/>
          <p:nvPr/>
        </p:nvSpPr>
        <p:spPr>
          <a:xfrm>
            <a:off x="4556525" y="1547025"/>
            <a:ext cx="44196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主要初始化一下接下去编译管线需要的数据结构。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Meiryo"/>
                <a:ea typeface="Meiryo"/>
                <a:cs typeface="Meiryo"/>
                <a:sym typeface="Meiryo"/>
              </a:rPr>
              <a:t>PassInfo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: 包含执行时需要创建的Resources，和结束时需要释放的Resources，以及引用计数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Meiryo"/>
                <a:ea typeface="Meiryo"/>
                <a:cs typeface="Meiryo"/>
                <a:sym typeface="Meiryo"/>
              </a:rPr>
              <a:t>ResourceInfo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：记录生产者Pass和消费者Pass，以及引用计数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</a:t>
            </a:r>
            <a:r>
              <a:rPr lang="zh-CN"/>
              <a:t>ountReference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4572006" y="673075"/>
            <a:ext cx="43545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遍历Pass列表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对于读的资源，对</a:t>
            </a:r>
            <a:r>
              <a:rPr b="1" lang="zh-CN"/>
              <a:t>资源引用计数</a:t>
            </a:r>
            <a:r>
              <a:rPr lang="zh-CN"/>
              <a:t>+1，同时把自己加入资源的</a:t>
            </a:r>
            <a:r>
              <a:rPr b="1" lang="zh-CN"/>
              <a:t>消费者</a:t>
            </a:r>
            <a:r>
              <a:rPr lang="zh-CN"/>
              <a:t>列表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对于写的资源，对</a:t>
            </a:r>
            <a:r>
              <a:rPr b="1" lang="zh-CN"/>
              <a:t>Pass引用计数</a:t>
            </a:r>
            <a:r>
              <a:rPr lang="zh-CN"/>
              <a:t>+1，同时把自己加入资源的</a:t>
            </a:r>
            <a:r>
              <a:rPr b="1" lang="zh-CN"/>
              <a:t>生产者</a:t>
            </a:r>
            <a:r>
              <a:rPr lang="zh-CN"/>
              <a:t>列表</a:t>
            </a:r>
            <a:endParaRPr/>
          </a:p>
        </p:txBody>
      </p:sp>
      <p:pic>
        <p:nvPicPr>
          <p:cNvPr id="380" name="Google Shape;3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75" y="1171856"/>
            <a:ext cx="4267207" cy="2799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</a:t>
            </a:r>
            <a:r>
              <a:rPr lang="zh-CN"/>
              <a:t>ullUnusedPasses</a:t>
            </a:r>
            <a:endParaRPr/>
          </a:p>
        </p:txBody>
      </p:sp>
      <p:sp>
        <p:nvSpPr>
          <p:cNvPr id="386" name="Google Shape;386;p59"/>
          <p:cNvSpPr txBox="1"/>
          <p:nvPr>
            <p:ph idx="1" type="body"/>
          </p:nvPr>
        </p:nvSpPr>
        <p:spPr>
          <a:xfrm>
            <a:off x="4572006" y="673075"/>
            <a:ext cx="43542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遍历资源列表：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zh-CN"/>
              <a:t>对于</a:t>
            </a:r>
            <a:r>
              <a:rPr b="1" lang="zh-CN"/>
              <a:t>引用计数为0</a:t>
            </a:r>
            <a:r>
              <a:rPr lang="zh-CN"/>
              <a:t>的资源，也就是没有Pass去</a:t>
            </a:r>
            <a:r>
              <a:rPr b="1" lang="zh-CN"/>
              <a:t>读</a:t>
            </a:r>
            <a:r>
              <a:rPr lang="zh-CN"/>
              <a:t>的，加入Stack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/>
              <a:t>在Stack中，搜索</a:t>
            </a:r>
            <a:r>
              <a:rPr b="1" lang="zh-CN"/>
              <a:t>生产者</a:t>
            </a:r>
            <a:r>
              <a:rPr lang="zh-CN"/>
              <a:t>Pass，对该Pass的</a:t>
            </a:r>
            <a:r>
              <a:rPr b="1" lang="zh-CN"/>
              <a:t>引用计数-1</a:t>
            </a:r>
            <a:endParaRPr b="1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/>
              <a:t>如果Pass的</a:t>
            </a:r>
            <a:r>
              <a:rPr b="1" lang="zh-CN"/>
              <a:t>引用计数为0</a:t>
            </a:r>
            <a:r>
              <a:rPr lang="zh-CN"/>
              <a:t>，则把这个Pass剔除，同时对它</a:t>
            </a:r>
            <a:r>
              <a:rPr b="1" lang="zh-CN"/>
              <a:t>读</a:t>
            </a:r>
            <a:r>
              <a:rPr lang="zh-CN"/>
              <a:t>的</a:t>
            </a:r>
            <a:r>
              <a:rPr b="1" lang="zh-CN"/>
              <a:t>资源引用计数-1</a:t>
            </a:r>
            <a:r>
              <a:rPr lang="zh-CN"/>
              <a:t>，然后重复步骤1</a:t>
            </a:r>
            <a:endParaRPr/>
          </a:p>
        </p:txBody>
      </p:sp>
      <p:pic>
        <p:nvPicPr>
          <p:cNvPr id="387" name="Google Shape;3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50" y="597231"/>
            <a:ext cx="4267206" cy="212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75" y="2774954"/>
            <a:ext cx="3692681" cy="211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</a:t>
            </a:r>
            <a:r>
              <a:rPr lang="zh-CN"/>
              <a:t>reateRendererList</a:t>
            </a:r>
            <a:endParaRPr/>
          </a:p>
        </p:txBody>
      </p:sp>
      <p:pic>
        <p:nvPicPr>
          <p:cNvPr id="394" name="Google Shape;3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813206"/>
            <a:ext cx="8839199" cy="351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</a:t>
            </a:r>
            <a:r>
              <a:rPr lang="zh-CN"/>
              <a:t>esourcesUpdate/Synchronization</a:t>
            </a:r>
            <a:endParaRPr/>
          </a:p>
        </p:txBody>
      </p:sp>
      <p:sp>
        <p:nvSpPr>
          <p:cNvPr id="400" name="Google Shape;400;p61"/>
          <p:cNvSpPr txBox="1"/>
          <p:nvPr>
            <p:ph idx="1" type="body"/>
          </p:nvPr>
        </p:nvSpPr>
        <p:spPr>
          <a:xfrm>
            <a:off x="4572000" y="899975"/>
            <a:ext cx="4342200" cy="1814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zh-CN"/>
              <a:t>遍历所有Pass，再遍历所有资源，算出当前Pass读的资源最近的生产者</a:t>
            </a:r>
            <a:endParaRPr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CN"/>
              <a:t>标记ComputePass（也就是Producer）需要创建Fence给Consumer等待，同时锁住资源避免被别的Pass错误使用。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88" y="705950"/>
            <a:ext cx="4443324" cy="17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12" y="2799626"/>
            <a:ext cx="4362499" cy="15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623" y="2571750"/>
            <a:ext cx="4259051" cy="1837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144250" y="4501800"/>
            <a:ext cx="87699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对于并行，只做到Pass的粒度，没有精细化到Stage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池化资源的复用</a:t>
            </a:r>
            <a:endParaRPr/>
          </a:p>
        </p:txBody>
      </p:sp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3" y="602368"/>
            <a:ext cx="3326501" cy="1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1920950"/>
            <a:ext cx="3648350" cy="9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50" y="2968150"/>
            <a:ext cx="4167699" cy="11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2575" y="474676"/>
            <a:ext cx="2764926" cy="369763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2"/>
          <p:cNvSpPr txBox="1"/>
          <p:nvPr/>
        </p:nvSpPr>
        <p:spPr>
          <a:xfrm>
            <a:off x="223850" y="4188425"/>
            <a:ext cx="8083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Unity并没有做Subresources的利用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DX12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5183300" y="673075"/>
            <a:ext cx="3743100" cy="42267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可以看到，DX12中绘制一个三角形的过程，涉及到同步的操作，都需要用户显示的去写相应的代码来实现。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这样子就解放了底层驱动，不需要做过多的额外处理，只需要按照用户指令执行对应内容就行，因为用户明确直到自己想要的执行逻辑。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666666"/>
                </a:solidFill>
              </a:rPr>
              <a:t>例如：在上传数据的时候，不需要CPU等待，而是去处理别的事情，而在真正读取这个数据的Command执行前去等待就行了。</a:t>
            </a:r>
            <a:endParaRPr sz="1100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556725"/>
            <a:ext cx="1724025" cy="5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1131624"/>
            <a:ext cx="2632676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49" y="1599524"/>
            <a:ext cx="2632675" cy="59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50" y="2224100"/>
            <a:ext cx="3214102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650" y="2692000"/>
            <a:ext cx="3095276" cy="4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650" y="3137825"/>
            <a:ext cx="4316527" cy="9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652" y="4126200"/>
            <a:ext cx="3898450" cy="6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61912" y="2267856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</a:t>
            </a:r>
            <a:r>
              <a:rPr lang="zh-CN"/>
              <a:t>ocos中的RenderGraph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RenderGraph</a:t>
            </a:r>
            <a:endParaRPr/>
          </a:p>
        </p:txBody>
      </p:sp>
      <p:sp>
        <p:nvSpPr>
          <p:cNvPr id="425" name="Google Shape;425;p64"/>
          <p:cNvSpPr txBox="1"/>
          <p:nvPr>
            <p:ph idx="1" type="body"/>
          </p:nvPr>
        </p:nvSpPr>
        <p:spPr>
          <a:xfrm>
            <a:off x="217662" y="69792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基于数据流，用渲染图描述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节点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⁃"/>
            </a:pPr>
            <a:r>
              <a:rPr lang="zh-CN"/>
              <a:t>渲染通道（RenderPass）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⁃"/>
            </a:pPr>
            <a:r>
              <a:rPr lang="zh-CN"/>
              <a:t>计算通道（ComputePass）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子节点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⁃"/>
            </a:pPr>
            <a:r>
              <a:rPr lang="zh-CN"/>
              <a:t>渲染队列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/>
              <a:t> </a:t>
            </a:r>
            <a:r>
              <a:rPr lang="zh-CN" sz="1300">
                <a:solidFill>
                  <a:srgbClr val="666666"/>
                </a:solidFill>
              </a:rPr>
              <a:t>Cocos Creator的渲染管线采用“Vulkan-Like”的设计，因此在Pipeline的概念上，跟Vulkan是一样的。</a:t>
            </a:r>
            <a:endParaRPr sz="13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225" y="1081633"/>
            <a:ext cx="5517674" cy="30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渲染主循环（web-pipeline）</a:t>
            </a:r>
            <a:endParaRPr/>
          </a:p>
        </p:txBody>
      </p:sp>
      <p:pic>
        <p:nvPicPr>
          <p:cNvPr id="432" name="Google Shape;4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522631"/>
            <a:ext cx="3568991" cy="436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754" y="522631"/>
            <a:ext cx="2723257" cy="436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125" y="1571313"/>
            <a:ext cx="2304650" cy="20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</a:t>
            </a:r>
            <a:r>
              <a:rPr lang="zh-CN"/>
              <a:t>ipelineBuilder</a:t>
            </a:r>
            <a:endParaRPr/>
          </a:p>
        </p:txBody>
      </p:sp>
      <p:pic>
        <p:nvPicPr>
          <p:cNvPr id="440" name="Google Shape;4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25" y="1276906"/>
            <a:ext cx="4267206" cy="270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456" y="1029193"/>
            <a:ext cx="4409069" cy="308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</a:t>
            </a:r>
            <a:r>
              <a:rPr lang="zh-CN"/>
              <a:t>ipelineBuilder</a:t>
            </a:r>
            <a:endParaRPr/>
          </a:p>
        </p:txBody>
      </p:sp>
      <p:pic>
        <p:nvPicPr>
          <p:cNvPr id="447" name="Google Shape;4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569793"/>
            <a:ext cx="4267206" cy="255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69800"/>
            <a:ext cx="4396801" cy="16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00" y="3718697"/>
            <a:ext cx="4910925" cy="7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7100" y="2571750"/>
            <a:ext cx="3834975" cy="1793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Setup</a:t>
            </a:r>
            <a:endParaRPr/>
          </a:p>
        </p:txBody>
      </p:sp>
      <p:pic>
        <p:nvPicPr>
          <p:cNvPr id="456" name="Google Shape;4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9764"/>
            <a:ext cx="4588175" cy="14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3731"/>
            <a:ext cx="3862613" cy="243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975" y="1461393"/>
            <a:ext cx="4098625" cy="34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95" y="501113"/>
            <a:ext cx="5386500" cy="4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8"/>
          <p:cNvSpPr txBox="1"/>
          <p:nvPr/>
        </p:nvSpPr>
        <p:spPr>
          <a:xfrm>
            <a:off x="4417225" y="596925"/>
            <a:ext cx="994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入口</a:t>
            </a:r>
            <a:endParaRPr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</a:t>
            </a:r>
            <a:r>
              <a:rPr lang="zh-CN"/>
              <a:t>ompile</a:t>
            </a:r>
            <a:endParaRPr/>
          </a:p>
        </p:txBody>
      </p:sp>
      <p:pic>
        <p:nvPicPr>
          <p:cNvPr id="466" name="Google Shape;4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725" y="592256"/>
            <a:ext cx="4322458" cy="43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Execute</a:t>
            </a:r>
            <a:endParaRPr/>
          </a:p>
        </p:txBody>
      </p:sp>
      <p:pic>
        <p:nvPicPr>
          <p:cNvPr id="472" name="Google Shape;4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6" y="620775"/>
            <a:ext cx="4278476" cy="14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38" y="2127250"/>
            <a:ext cx="4256711" cy="27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324" y="438076"/>
            <a:ext cx="3496425" cy="329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9012" y="3764225"/>
            <a:ext cx="2999049" cy="13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</a:t>
            </a:r>
            <a:r>
              <a:rPr lang="zh-CN"/>
              <a:t>ommandBufferRecord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912951"/>
            <a:ext cx="4034399" cy="33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449" y="627081"/>
            <a:ext cx="4587152" cy="408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总结</a:t>
            </a:r>
            <a:endParaRPr/>
          </a:p>
        </p:txBody>
      </p:sp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S</a:t>
            </a:r>
            <a:r>
              <a:rPr b="1" lang="zh-CN"/>
              <a:t>etup：</a:t>
            </a:r>
            <a:endParaRPr b="1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用户友好，无需过多关心管线相关的东西，只专注想要的效果和Pass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可视化添加Pass？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Compile：</a:t>
            </a:r>
            <a:endParaRPr b="1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自动计算依赖，支持重排序（可以自定义排序因子）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可视化编译结果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剔除DeadCode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自动</a:t>
            </a:r>
            <a:r>
              <a:rPr lang="zh-CN"/>
              <a:t>规划</a:t>
            </a:r>
            <a:r>
              <a:rPr lang="zh-CN"/>
              <a:t>线程？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自动计算SyncPoint，并且定义好SyncEvent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资源管理细化到</a:t>
            </a:r>
            <a:r>
              <a:rPr b="1" lang="zh-CN"/>
              <a:t>Subresource</a:t>
            </a:r>
            <a:r>
              <a:rPr lang="zh-CN"/>
              <a:t>和</a:t>
            </a:r>
            <a:r>
              <a:rPr b="1" lang="zh-CN"/>
              <a:t>Stage</a:t>
            </a:r>
            <a:r>
              <a:rPr lang="zh-CN"/>
              <a:t>（eg：ImageLayout）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/>
              <a:t>Execution：</a:t>
            </a:r>
            <a:endParaRPr b="1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zh-CN"/>
              <a:t>充分利用资源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2"/>
          <p:cNvSpPr/>
          <p:nvPr/>
        </p:nvSpPr>
        <p:spPr>
          <a:xfrm>
            <a:off x="1996750" y="2775725"/>
            <a:ext cx="238800" cy="184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V</a:t>
            </a:r>
            <a:r>
              <a:rPr lang="zh-CN"/>
              <a:t>ulkan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0" y="547500"/>
            <a:ext cx="2364624" cy="1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50" y="1831350"/>
            <a:ext cx="4036025" cy="17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50" y="3612025"/>
            <a:ext cx="3423675" cy="1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1125" y="1302731"/>
            <a:ext cx="4585524" cy="253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拓展</a:t>
            </a:r>
            <a:endParaRPr/>
          </a:p>
        </p:txBody>
      </p:sp>
      <p:pic>
        <p:nvPicPr>
          <p:cNvPr id="495" name="Google Shape;49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99" y="517626"/>
            <a:ext cx="7746601" cy="234561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3"/>
          <p:cNvSpPr txBox="1"/>
          <p:nvPr/>
        </p:nvSpPr>
        <p:spPr>
          <a:xfrm>
            <a:off x="109950" y="2701075"/>
            <a:ext cx="89241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以Unity为例，目前的RenderGraph只做到了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Pass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的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资源依赖管理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，并且资源也是按照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整个Buffer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来管理的。但其实，Pass之间的依赖，可以精细化到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Stage阶段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，同时资源的管理，也可以细化到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内存块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的管理。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更进一步，在项目中，是否也可以把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项目资源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的管理，也加入到依赖管理中，比如，一个DrawOpaquePass，需要依赖场景资源，而场景资源则依赖各个Mesh，Material，Prefab的输入。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再拓展到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硬件及驱动特性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上，对于某些特殊的渲染效果，需要额外的硬件特性支持，是否也作为这个Pass的依赖，如果硬件不支持，自动剔除这个Pass，同时，依赖此Pass输出的另一个Pass，也将被剔除。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Meiryo"/>
                <a:ea typeface="Meiryo"/>
                <a:cs typeface="Meiryo"/>
                <a:sym typeface="Meiryo"/>
              </a:rPr>
              <a:t>从游戏逻辑上来说，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性能分级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也可以作为一种</a:t>
            </a:r>
            <a:r>
              <a:rPr b="1" lang="zh-CN">
                <a:latin typeface="Meiryo"/>
                <a:ea typeface="Meiryo"/>
                <a:cs typeface="Meiryo"/>
                <a:sym typeface="Meiryo"/>
              </a:rPr>
              <a:t>依赖关系</a:t>
            </a:r>
            <a:r>
              <a:rPr lang="zh-CN">
                <a:latin typeface="Meiryo"/>
                <a:ea typeface="Meiryo"/>
                <a:cs typeface="Meiryo"/>
                <a:sym typeface="Meiryo"/>
              </a:rPr>
              <a:t>，某些效果Pass，可以依赖特性的分级下才能进行。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4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Reference</a:t>
            </a:r>
            <a:endParaRPr/>
          </a:p>
        </p:txBody>
      </p:sp>
      <p:sp>
        <p:nvSpPr>
          <p:cNvPr id="502" name="Google Shape;502;p74"/>
          <p:cNvSpPr txBox="1"/>
          <p:nvPr>
            <p:ph idx="1" type="body"/>
          </p:nvPr>
        </p:nvSpPr>
        <p:spPr>
          <a:xfrm>
            <a:off x="217662" y="673075"/>
            <a:ext cx="8708700" cy="39111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Render Graph in Unity SRP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FrameGraph-Extensible-Rendering-Architecture-in-Frostbite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Vulkan Multi-Threading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6"/>
              </a:rPr>
              <a:t>Design-Patterns for Low-Level Real-Time Rendering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7"/>
              </a:rPr>
              <a:t>Cocos Render Graph - Data Oriented Approach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8"/>
              </a:rPr>
              <a:t>FrameGraph解读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9"/>
              </a:rPr>
              <a:t>Vulkan-Barrier-Explained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10"/>
              </a:rPr>
              <a:t>Linear Alloctor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11"/>
              </a:rPr>
              <a:t>紫龙游戏的RenderGraph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OpenGL-M</a:t>
            </a:r>
            <a:r>
              <a:rPr lang="zh-CN"/>
              <a:t>emory Model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8350" y="673075"/>
            <a:ext cx="8608200" cy="4226700"/>
          </a:xfrm>
          <a:prstGeom prst="rect">
            <a:avLst/>
          </a:prstGeom>
        </p:spPr>
        <p:txBody>
          <a:bodyPr anchorCtr="0" anchor="t" bIns="24100" lIns="48200" spcFirstLastPara="1" rIns="48200" wrap="square" tIns="241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“as if”原则：认为所有的指令都是按照特定序列来进行的，OpenGL会确保在你发送Read指令的时候，所有Write指令都需要完成。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300"/>
              <a:t>  </a:t>
            </a:r>
            <a:r>
              <a:rPr lang="zh-CN" sz="1100"/>
              <a:t>例1：当你调用完glDrawArrays, 指令会立即返回，不会阻塞CPU。但是当你调用glReadPixels指令时，OpenGL会强制CPU等待直到前面的绘制命令在GPU中被执行完。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100"/>
              <a:t>  例2：当你调用完glBufferSubData后，就可以立即释放CPU端的内存数据，因为这个命令会强制CPU等待直到GPU完成数据的读取。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100"/>
              <a:t>  例3：第2帧的RenderPass执行必须得等第1帧的RenderPass全部执行结束，但是真的有这种前后依赖关系吗？第1帧在shading stage的时候，能否同时进行第2帧的vertex stage？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zh-CN" sz="1300"/>
              <a:t>如果不希望等待呢？</a:t>
            </a:r>
            <a:endParaRPr b="1" sz="13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CN" sz="900">
                <a:solidFill>
                  <a:srgbClr val="666666"/>
                </a:solidFill>
              </a:rPr>
              <a:t>受限于Context，需要多个线程各自管理自己的Context，同时做好资源竞争管理，导致设计起来很麻烦，且性能不一定能得到提升</a:t>
            </a:r>
            <a:endParaRPr i="1" sz="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CN" sz="900">
                <a:solidFill>
                  <a:srgbClr val="666666"/>
                </a:solidFill>
              </a:rPr>
              <a:t>且无法做到GPU内部Stage的Parallel Execution</a:t>
            </a:r>
            <a:endParaRPr i="1" sz="9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传统渲染管线组织方式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88" y="532556"/>
            <a:ext cx="7830222" cy="43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17662" y="170781"/>
            <a:ext cx="7746600" cy="303900"/>
          </a:xfrm>
          <a:prstGeom prst="rect">
            <a:avLst/>
          </a:prstGeom>
        </p:spPr>
        <p:txBody>
          <a:bodyPr anchorCtr="0" anchor="ctr" bIns="24100" lIns="48200" spcFirstLastPara="1" rIns="48200" wrap="square" tIns="94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传统</a:t>
            </a:r>
            <a:r>
              <a:rPr lang="zh-CN"/>
              <a:t>资源</a:t>
            </a:r>
            <a:r>
              <a:rPr lang="zh-CN"/>
              <a:t>组织方式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50" y="582331"/>
            <a:ext cx="7903307" cy="436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NA_Business_Presentation_Mas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82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EE0AD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